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60"/>
  </p:notesMasterIdLst>
  <p:handoutMasterIdLst>
    <p:handoutMasterId r:id="rId61"/>
  </p:handoutMasterIdLst>
  <p:sldIdLst>
    <p:sldId id="2147480104" r:id="rId5"/>
    <p:sldId id="2147479923" r:id="rId6"/>
    <p:sldId id="2147480109" r:id="rId7"/>
    <p:sldId id="2147482794" r:id="rId8"/>
    <p:sldId id="2147482793" r:id="rId9"/>
    <p:sldId id="2147480110" r:id="rId10"/>
    <p:sldId id="2147482802" r:id="rId11"/>
    <p:sldId id="2147482795" r:id="rId12"/>
    <p:sldId id="2147482791" r:id="rId13"/>
    <p:sldId id="2147482796" r:id="rId14"/>
    <p:sldId id="2147480108" r:id="rId15"/>
    <p:sldId id="2147480066" r:id="rId16"/>
    <p:sldId id="2147482801" r:id="rId17"/>
    <p:sldId id="2147482798" r:id="rId18"/>
    <p:sldId id="2147482788" r:id="rId19"/>
    <p:sldId id="2147480056" r:id="rId20"/>
    <p:sldId id="2147480026" r:id="rId21"/>
    <p:sldId id="2147482792" r:id="rId22"/>
    <p:sldId id="2147482789" r:id="rId23"/>
    <p:sldId id="2147479974" r:id="rId24"/>
    <p:sldId id="2147479986" r:id="rId25"/>
    <p:sldId id="2147479981" r:id="rId26"/>
    <p:sldId id="2147479971" r:id="rId27"/>
    <p:sldId id="2147480039" r:id="rId28"/>
    <p:sldId id="2147479979" r:id="rId29"/>
    <p:sldId id="2147479947" r:id="rId30"/>
    <p:sldId id="2147479969" r:id="rId31"/>
    <p:sldId id="2147479965" r:id="rId32"/>
    <p:sldId id="2147480044" r:id="rId33"/>
    <p:sldId id="2147480046" r:id="rId34"/>
    <p:sldId id="2147480024" r:id="rId35"/>
    <p:sldId id="2147480025" r:id="rId36"/>
    <p:sldId id="2147479955" r:id="rId37"/>
    <p:sldId id="2147479956" r:id="rId38"/>
    <p:sldId id="2147479957" r:id="rId39"/>
    <p:sldId id="2147480112" r:id="rId40"/>
    <p:sldId id="2147480113" r:id="rId41"/>
    <p:sldId id="2147479959" r:id="rId42"/>
    <p:sldId id="2147479960" r:id="rId43"/>
    <p:sldId id="2147479962" r:id="rId44"/>
    <p:sldId id="2147480079" r:id="rId45"/>
    <p:sldId id="2147479964" r:id="rId46"/>
    <p:sldId id="2147480076" r:id="rId47"/>
    <p:sldId id="2147480050" r:id="rId48"/>
    <p:sldId id="2147479990" r:id="rId49"/>
    <p:sldId id="2147479991" r:id="rId50"/>
    <p:sldId id="2147479992" r:id="rId51"/>
    <p:sldId id="2147480097" r:id="rId52"/>
    <p:sldId id="2147480006" r:id="rId53"/>
    <p:sldId id="2147480080" r:id="rId54"/>
    <p:sldId id="2147480034" r:id="rId55"/>
    <p:sldId id="2147480035" r:id="rId56"/>
    <p:sldId id="2147480059" r:id="rId57"/>
    <p:sldId id="2147480060" r:id="rId58"/>
    <p:sldId id="2147479792" r:id="rId59"/>
  </p:sldIdLst>
  <p:sldSz cx="12192000" cy="6858000"/>
  <p:notesSz cx="6858000" cy="9144000"/>
  <p:embeddedFontLs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 SemiBold" panose="020B0706030804020204" pitchFamily="34" charset="0"/>
      <p:bold r:id="rId66"/>
      <p:boldItalic r:id="rId67"/>
    </p:embeddedFont>
    <p:embeddedFont>
      <p:font typeface="Segoe Sans Text" pitchFamily="2" charset="0"/>
      <p:regular r:id="rId68"/>
      <p:bold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</p14:sldIdLst>
        </p14:section>
        <p14:section name="Agenda" id="{194114FB-11A9-460A-BA65-6CA85323C1BD}">
          <p14:sldIdLst>
            <p14:sldId id="2147479923"/>
          </p14:sldIdLst>
        </p14:section>
        <p14:section name="Section 1" id="{30D46E4F-2FCE-40B2-8C1A-26114F240BB7}">
          <p14:sldIdLst>
            <p14:sldId id="2147480109"/>
            <p14:sldId id="2147482794"/>
            <p14:sldId id="2147482793"/>
          </p14:sldIdLst>
        </p14:section>
        <p14:section name="Section 2" id="{6F431B14-3ECC-4FC4-ACF0-C0D82C673712}">
          <p14:sldIdLst>
            <p14:sldId id="2147480110"/>
            <p14:sldId id="2147482802"/>
            <p14:sldId id="2147482795"/>
            <p14:sldId id="2147482791"/>
            <p14:sldId id="2147482796"/>
          </p14:sldIdLst>
        </p14:section>
        <p14:section name="Section 3" id="{D836444F-120B-454C-8D32-3A9FE878E9EB}">
          <p14:sldIdLst>
            <p14:sldId id="2147480108"/>
          </p14:sldIdLst>
        </p14:section>
        <p14:section name="Wrap up" id="{10667FFB-6B2D-46CE-A850-DD74D04D5577}">
          <p14:sldIdLst>
            <p14:sldId id="2147480066"/>
            <p14:sldId id="2147482801"/>
            <p14:sldId id="2147482798"/>
          </p14:sldIdLst>
        </p14:section>
        <p14:section name="10 - Closing slides" id="{1E7AC317-C1C3-BF4A-95B2-52EB01762F53}">
          <p14:sldIdLst>
            <p14:sldId id="2147482788"/>
            <p14:sldId id="2147480056"/>
          </p14:sldIdLst>
        </p14:section>
        <p14:section name="1 - Section slide options" id="{1588D2DD-7526-4E2A-805C-721F64D91A8E}">
          <p14:sldIdLst>
            <p14:sldId id="2147480026"/>
            <p14:sldId id="2147482792"/>
          </p14:sldIdLst>
        </p14:section>
        <p14:section name="3 - Content slides" id="{93CA586B-067E-FD48-9DD1-5E50DEAEC65A}">
          <p14:sldIdLst>
            <p14:sldId id="2147482789"/>
            <p14:sldId id="2147479974"/>
            <p14:sldId id="2147479986"/>
            <p14:sldId id="2147479981"/>
            <p14:sldId id="2147479971"/>
            <p14:sldId id="2147480039"/>
            <p14:sldId id="2147479979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147479965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B6216-DB46-4D9B-B949-2E074814CB10}" v="226" dt="2024-11-13T20:24:59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96" autoAdjust="0"/>
    <p:restoredTop sz="94660"/>
  </p:normalViewPr>
  <p:slideViewPr>
    <p:cSldViewPr snapToGrid="0">
      <p:cViewPr>
        <p:scale>
          <a:sx n="251" d="100"/>
          <a:sy n="251" d="100"/>
        </p:scale>
        <p:origin x="-12086" y="-7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commentAuthors" Target="commentAuthor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1.fntdata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12:16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12:16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12:16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9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12:17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11/13/2024 12:17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custom-controls-for-winforms-out-of-process-designer/" TargetMode="External"/><Relationship Id="rId3" Type="http://schemas.openxmlformats.org/officeDocument/2006/relationships/hyperlink" Target="https://learn.microsoft.com/en-us/dotnet/standard/serialization/binaryformatter-migration-guide/winforms-applications" TargetMode="External"/><Relationship Id="rId7" Type="http://schemas.openxmlformats.org/officeDocument/2006/relationships/hyperlink" Target="https://developercommunity.visualstudio.com/VisualStudio?q=WinForms&amp;stateGroup=active" TargetMode="External"/><Relationship Id="rId2" Type="http://schemas.openxmlformats.org/officeDocument/2006/relationships/hyperlink" Target="https://github.com/dotnet/designs/blob/main/accepted/2020/better-obsoletion/binaryformatter-obsoletion.md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github.com/dotnet/winforms" TargetMode="External"/><Relationship Id="rId5" Type="http://schemas.openxmlformats.org/officeDocument/2006/relationships/hyperlink" Target="https://learn.microsoft.com/en-us/dotnet/api/system.windows.forms?view=windowsdesktop-9.0" TargetMode="External"/><Relationship Id="rId4" Type="http://schemas.openxmlformats.org/officeDocument/2006/relationships/hyperlink" Target="https://learn.microsoft.com/en-us/dotnet/desktop/winforms/?view=netdesktop-9.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www.paciellogroup.com/resources/contrastAnalys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88" y="775432"/>
            <a:ext cx="7903638" cy="2843599"/>
          </a:xfrm>
        </p:spPr>
        <p:txBody>
          <a:bodyPr/>
          <a:lstStyle/>
          <a:p>
            <a:r>
              <a:rPr lang="en-US" sz="6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Modern WinForms Development with .NET 9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Merrie McGaw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Klaus </a:t>
            </a: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Löffelmann</a:t>
            </a:r>
            <a:r>
              <a:rPr lang="en-US" dirty="0">
                <a:latin typeface="Open Sans"/>
                <a:ea typeface="Open Sans"/>
                <a:cs typeface="Open Sans"/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8BA20-BCA4-ACE7-1E7C-2B3736EA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6047122" cy="943207"/>
          </a:xfrm>
        </p:spPr>
        <p:txBody>
          <a:bodyPr/>
          <a:lstStyle/>
          <a:p>
            <a:r>
              <a:rPr lang="en-US" sz="3600" dirty="0"/>
              <a:t>Demo: BinaryFormatter removal and WinForms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BF5-2F0B-15C8-B9A7-6B6DC4D9E6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Merrie McGaw</a:t>
            </a:r>
          </a:p>
        </p:txBody>
      </p:sp>
      <p:sp>
        <p:nvSpPr>
          <p:cNvPr id="10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956968B-2402-7AD4-FD86-CBB628ED72D8}"/>
              </a:ext>
            </a:extLst>
          </p:cNvPr>
          <p:cNvSpPr/>
          <p:nvPr/>
        </p:nvSpPr>
        <p:spPr>
          <a:xfrm>
            <a:off x="903308" y="816494"/>
            <a:ext cx="977743" cy="943206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053318" cy="984885"/>
          </a:xfrm>
        </p:spPr>
        <p:txBody>
          <a:bodyPr/>
          <a:lstStyle/>
          <a:p>
            <a:r>
              <a:rPr lang="en-US" dirty="0"/>
              <a:t>Demo: Using Asynchronous support in WinForms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3933B7-3833-5EBF-9B38-86F7CA3DB897}"/>
              </a:ext>
            </a:extLst>
          </p:cNvPr>
          <p:cNvSpPr txBox="1">
            <a:spLocks/>
          </p:cNvSpPr>
          <p:nvPr/>
        </p:nvSpPr>
        <p:spPr>
          <a:xfrm>
            <a:off x="560647" y="5002364"/>
            <a:ext cx="5452803" cy="276999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Klaus Löffelmann 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Wrap up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8588A-4ADA-9892-F2BA-31B0E895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77FA-10A8-F2ED-ECCB-B6C8343D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0" y="2197895"/>
            <a:ext cx="3581402" cy="2462213"/>
          </a:xfrm>
        </p:spPr>
        <p:txBody>
          <a:bodyPr/>
          <a:lstStyle/>
          <a:p>
            <a:r>
              <a:rPr lang="en-US" dirty="0"/>
              <a:t>Experimental features in WinForms .NET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F2925-B755-E595-C48B-E1E7C9035F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Form.ShowAsync</a:t>
            </a:r>
            <a:r>
              <a:rPr lang="en-US" dirty="0"/>
              <a:t>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0D42-EF86-97F6-8DCB-A564D40ED3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Dark Mode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D0D01-FF3F-2ECB-2987-7B25055EDA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28847" y="4616380"/>
            <a:ext cx="3597649" cy="276999"/>
          </a:xfrm>
        </p:spPr>
        <p:txBody>
          <a:bodyPr/>
          <a:lstStyle/>
          <a:p>
            <a:r>
              <a:rPr lang="en-US" dirty="0" err="1"/>
              <a:t>Form.ShowDialogAsync</a:t>
            </a:r>
            <a:r>
              <a:rPr lang="en-US" dirty="0"/>
              <a:t>()</a:t>
            </a:r>
          </a:p>
        </p:txBody>
      </p:sp>
      <p:sp>
        <p:nvSpPr>
          <p:cNvPr id="8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EDC2D111-0C03-611B-05E1-5D063295837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67463" y="1808163"/>
            <a:ext cx="590550" cy="590550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B36B3DDA-C411-81E4-06DD-E5C902E492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67463" y="4459288"/>
            <a:ext cx="590550" cy="59055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1F5DA-DB72-11F8-79AD-0B79A23D4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33" y="3136367"/>
            <a:ext cx="585267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0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8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FF77-EC76-83CB-3595-A0A3F06B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2265-3838-6E2E-A4F1-4C442F9D6A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BinaryFormatter Obsoletion Strategy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1C460-E9A0-E466-F961-FF54FCA14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56611" y="2372347"/>
            <a:ext cx="3657839" cy="153888"/>
          </a:xfrm>
        </p:spPr>
        <p:txBody>
          <a:bodyPr/>
          <a:lstStyle/>
          <a:p>
            <a:r>
              <a:rPr lang="en-US" dirty="0"/>
              <a:t>Obsoletion plan across all of .NET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BAEA5-8934-1473-A663-8D7C1D71A6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WinForms migration guide for BinaryFormatter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6F923-7828-06D8-A504-0BC39ABF0A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Developer actions for migrating away from </a:t>
            </a:r>
            <a:r>
              <a:rPr lang="en-US" dirty="0" err="1"/>
              <a:t>BinrayFormatter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8E607C-A857-837A-E4AF-F064BFD4E7C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Learn.Microsoft.com WinForms Documentation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C3EE24-0ED1-B848-221D-A8098EF1E4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Overviews and conceptual documentation for WinForms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61BF84-EBFE-BC40-5F4F-17A0E250C05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WinForms API Docs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667153-313F-8161-5B78-4565CAFE5F9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Complete API documentation for WinForms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571C51-F05E-FF2E-4E64-580D205EB0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hlinkClick r:id="rId6"/>
              </a:rPr>
              <a:t>WinForms GitHub Repo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DA184A-6693-2058-00CD-90D44C8D9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Open-source repo for WinForms welcomes contributions!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1132AD-80A2-2518-646E-FD001D7C15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hlinkClick r:id="rId7"/>
              </a:rPr>
              <a:t>Visual Studio Developer Community - WinForms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35D037-3BF4-08E3-6BBF-B27553CFE3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469431"/>
            <a:ext cx="3657839" cy="307777"/>
          </a:xfrm>
        </p:spPr>
        <p:txBody>
          <a:bodyPr/>
          <a:lstStyle/>
          <a:p>
            <a:r>
              <a:rPr lang="en-US" dirty="0"/>
              <a:t>Open WinForms Feedback on Visual Studio Developer Community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90D1950-B6D3-9E52-6F6B-4B04AC6C7F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>
                <a:hlinkClick r:id="rId8"/>
              </a:rPr>
              <a:t>Custom controls WinForms .NET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B7E5A24-6292-D421-83AC-3734C2D36EB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643459"/>
            <a:ext cx="3657839" cy="307777"/>
          </a:xfrm>
        </p:spPr>
        <p:txBody>
          <a:bodyPr/>
          <a:lstStyle/>
          <a:p>
            <a:r>
              <a:rPr lang="en-US" dirty="0"/>
              <a:t>Blog by Klaus Löffelmann with instructions for creating controls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5821C0-EB3B-FEAD-4B82-717B416DABB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Intelligenize</a:t>
            </a:r>
            <a:r>
              <a:rPr lang="en-US" dirty="0"/>
              <a:t>” your WinForms applications!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94A5DE-2E3C-2404-53DC-1D2055873B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http://aka.ms/winforms/intelligenize</a:t>
            </a:r>
          </a:p>
        </p:txBody>
      </p:sp>
    </p:spTree>
    <p:extLst>
      <p:ext uri="{BB962C8B-B14F-4D97-AF65-F5344CB8AC3E}">
        <p14:creationId xmlns:p14="http://schemas.microsoft.com/office/powerpoint/2010/main" val="35888928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36BCA-C049-A6FA-927B-059770E63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2DCA4-12D1-BC17-9B8E-9F34575B6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424D8-139F-9EE0-5D8E-29C36930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D4005-35BC-5146-8220-D6EA77A86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9" y="1856261"/>
            <a:ext cx="3033572" cy="184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7AEB7-51BB-FDAA-9E73-269EF7CE7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84D92-08FC-16B5-5945-6B28894559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9C302F-1B9D-9044-8D2D-C30EC927CA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16BD2A-D0AC-7DF3-7785-E15B3A53C5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F08294-8B97-A4CB-15C0-0E19645CA8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66071F-C905-D74D-C3F9-413AD26EBE6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00F876-F1B4-DFB8-17A9-E4F0F4961D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97B8F9B-343A-32B5-3BA5-9B64D1DEDD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A15AD7-B1A7-E401-48B1-21172C8EFA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EB1D75-B8E8-1DC7-BB80-89BC27EA89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D9E31F-B758-8F58-6D3B-E78462EFBE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251760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4090" y="4106047"/>
            <a:ext cx="2313432" cy="553998"/>
          </a:xfrm>
        </p:spPr>
        <p:txBody>
          <a:bodyPr/>
          <a:lstStyle/>
          <a:p>
            <a:r>
              <a:rPr lang="en-US" dirty="0"/>
              <a:t>Highlights of WinForms in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2257" y="4106047"/>
            <a:ext cx="2313432" cy="830997"/>
          </a:xfrm>
        </p:spPr>
        <p:txBody>
          <a:bodyPr/>
          <a:lstStyle/>
          <a:p>
            <a:r>
              <a:rPr lang="en-US" dirty="0"/>
              <a:t>Security and BinaryFormatter Removal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10424" y="4106047"/>
            <a:ext cx="2313432" cy="830997"/>
          </a:xfrm>
        </p:spPr>
        <p:txBody>
          <a:bodyPr/>
          <a:lstStyle/>
          <a:p>
            <a:r>
              <a:rPr lang="en-US" dirty="0"/>
              <a:t>WinForms asynchronous support in .NET 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9921" y="3132820"/>
            <a:ext cx="1718105" cy="738664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31754" y="3132820"/>
            <a:ext cx="1718105" cy="738664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08088" y="3132820"/>
            <a:ext cx="1718105" cy="738664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60499D-B73A-84E6-D497-46915003D0ED}"/>
              </a:ext>
            </a:extLst>
          </p:cNvPr>
          <p:cNvSpPr txBox="1">
            <a:spLocks/>
          </p:cNvSpPr>
          <p:nvPr/>
        </p:nvSpPr>
        <p:spPr>
          <a:xfrm>
            <a:off x="9548592" y="4106047"/>
            <a:ext cx="231343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 up and resources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32C0958-75AA-9CEF-B6AA-039D6DA3E067}"/>
              </a:ext>
            </a:extLst>
          </p:cNvPr>
          <p:cNvSpPr txBox="1">
            <a:spLocks/>
          </p:cNvSpPr>
          <p:nvPr/>
        </p:nvSpPr>
        <p:spPr>
          <a:xfrm>
            <a:off x="9846256" y="3132820"/>
            <a:ext cx="1718105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4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turpis</a:t>
            </a:r>
            <a:r>
              <a:rPr lang="en-US" dirty="0"/>
              <a:t> vel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,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, non </a:t>
            </a:r>
            <a:r>
              <a:rPr lang="en-US" dirty="0" err="1"/>
              <a:t>commodo</a:t>
            </a:r>
            <a:r>
              <a:rPr lang="en-US" dirty="0"/>
              <a:t> dui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diam. </a:t>
            </a:r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ac </a:t>
            </a:r>
            <a:r>
              <a:rPr lang="en-US" dirty="0" err="1"/>
              <a:t>feugiat</a:t>
            </a:r>
            <a:r>
              <a:rPr lang="en-US" dirty="0"/>
              <a:t>. Maecenas ac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placerat</a:t>
            </a:r>
            <a:r>
              <a:rPr lang="en-US" dirty="0"/>
              <a:t> eros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ante. </a:t>
            </a:r>
            <a:r>
              <a:rPr lang="en-US" dirty="0" err="1"/>
              <a:t>Aliquam</a:t>
            </a:r>
            <a:r>
              <a:rPr lang="en-US" dirty="0"/>
              <a:t> id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at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lacus</a:t>
            </a:r>
            <a:r>
              <a:rPr lang="en-US" dirty="0"/>
              <a:t>, non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690530" cy="984885"/>
          </a:xfrm>
        </p:spPr>
        <p:txBody>
          <a:bodyPr/>
          <a:lstStyle/>
          <a:p>
            <a:r>
              <a:rPr lang="en-US" dirty="0"/>
              <a:t>What’s new with WinForms in 2024?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8FE7E-2F50-84E6-0621-B180098E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47D57A-65BA-3C71-C113-AA90C79CB8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 dirty="0"/>
              <a:t>Security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5B22B-F140-7DEB-5286-2F4B537B9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 dirty="0"/>
              <a:t>BinaryFormatter is removed. We’re providing analyzers to help prevent use and more…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C9423E-FD74-E34F-0FAD-236274C7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 dirty="0"/>
              <a:t>WinForms in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FC7A7-F02D-4374-746A-26CBC08737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 dirty="0"/>
              <a:t>Community Driven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DE274C-8475-27B3-EB09-2D809953FE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 dirty="0"/>
              <a:t>Improvements in all areas including </a:t>
            </a:r>
            <a:r>
              <a:rPr lang="en-US" dirty="0" err="1"/>
              <a:t>FolderBrowserDialog</a:t>
            </a:r>
            <a:r>
              <a:rPr lang="en-US" dirty="0"/>
              <a:t> multi-select and more…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EC25FC-99C7-DF42-03DF-22EA971A85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 dirty="0"/>
              <a:t>Performance Focus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499FA-B4AE-B3AC-BA05-CABA807AF6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738664"/>
          </a:xfrm>
        </p:spPr>
        <p:txBody>
          <a:bodyPr/>
          <a:lstStyle/>
          <a:p>
            <a:r>
              <a:rPr lang="en-US" dirty="0"/>
              <a:t>We’ve added span overloads to </a:t>
            </a:r>
            <a:r>
              <a:rPr lang="en-US" dirty="0" err="1"/>
              <a:t>System.Drawing</a:t>
            </a:r>
            <a:r>
              <a:rPr lang="en-US" dirty="0"/>
              <a:t>, and leverage C# params of </a:t>
            </a:r>
            <a:r>
              <a:rPr lang="en-US" dirty="0" err="1"/>
              <a:t>ReadOnlySpan</a:t>
            </a:r>
            <a:r>
              <a:rPr lang="en-US" dirty="0"/>
              <a:t> to reduce memory allocations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7D6B2A-FAFF-7FD9-6F6B-F7FB1732BC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 dirty="0"/>
              <a:t>UI Enhancements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067BA4-2926-DF70-1983-AFAF92452E0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 dirty="0"/>
              <a:t>We’ve added new  image formatting, rounded rectangles and more…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0A380F-17B5-BF01-B443-A15C42E75D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 dirty="0"/>
              <a:t>Modern Interop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EE5418-9EC1-3087-D296-BFFC9CDEDB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 dirty="0"/>
              <a:t>Utilizing CSWin32 for all </a:t>
            </a:r>
            <a:r>
              <a:rPr lang="en-US" dirty="0" err="1"/>
              <a:t>System.Drawing</a:t>
            </a:r>
            <a:r>
              <a:rPr lang="en-US" dirty="0"/>
              <a:t> interop and more…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F1AAAF-4C85-5333-B80F-034E877AEB9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 dirty="0"/>
              <a:t>Async Support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3BD83BE-1A1F-4F13-8DEC-36B950C455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 dirty="0" err="1"/>
              <a:t>Control.InvokeAsync</a:t>
            </a:r>
            <a:r>
              <a:rPr lang="en-US" dirty="0"/>
              <a:t>, </a:t>
            </a:r>
            <a:r>
              <a:rPr lang="en-US" dirty="0" err="1"/>
              <a:t>Form.ShowAsync</a:t>
            </a:r>
            <a:r>
              <a:rPr lang="en-US" dirty="0"/>
              <a:t> </a:t>
            </a:r>
            <a:r>
              <a:rPr lang="en-US" dirty="0" err="1"/>
              <a:t>Form.ShowDialogAsync</a:t>
            </a:r>
            <a:r>
              <a:rPr lang="en-U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034887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FE194-F3EC-8103-D556-C9AFD21B8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A1FD-53E4-E1EE-3FC0-286FD991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613829" cy="1048044"/>
          </a:xfrm>
        </p:spPr>
        <p:txBody>
          <a:bodyPr/>
          <a:lstStyle/>
          <a:p>
            <a:r>
              <a:rPr lang="en-US" dirty="0"/>
              <a:t>Demo: WinForms gets a glow-up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ECC00-98C8-04C5-8F63-A78295A5A6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Klaus Löffelmann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7F51689-EB7C-E16C-D32D-78B992CB73F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/>
        </p:blipFill>
        <p:spPr/>
      </p:pic>
    </p:spTree>
    <p:extLst>
      <p:ext uri="{BB962C8B-B14F-4D97-AF65-F5344CB8AC3E}">
        <p14:creationId xmlns:p14="http://schemas.microsoft.com/office/powerpoint/2010/main" val="249976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C8605BFF-3C2A-BA07-332E-3D27DE3C28CA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83D041A2-96D6-662B-439A-2D19C4C532ED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663A5551-6A0E-29F5-8F9C-69D6FD8B8D1F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Security First: BinaryFormatter Removal</a:t>
            </a:r>
          </a:p>
        </p:txBody>
      </p:sp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0573-9D49-1B43-FBFB-02C3DC13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C20E-6AC4-6EF5-BAC6-1450E0D1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BinaryFormatter is unsafe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754D4-9487-3DE1-223B-09D83D0D0351}"/>
              </a:ext>
            </a:extLst>
          </p:cNvPr>
          <p:cNvSpPr txBox="1"/>
          <p:nvPr/>
        </p:nvSpPr>
        <p:spPr>
          <a:xfrm>
            <a:off x="1307553" y="3903378"/>
            <a:ext cx="993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32742">
              <a:spcBef>
                <a:spcPts val="1224"/>
              </a:spcBef>
              <a:buClr>
                <a:srgbClr val="333333"/>
              </a:buClr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"in box" BinaryFormatter implementation now throws exceptions at run time in all cases. This is the final stage of the BinaryFormatter obsoletion plan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16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137C11-353E-CECC-5799-4427C2D0E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Removal plan announced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44A51-6C9B-28EE-C503-53B93FC60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99140" y="2916023"/>
            <a:ext cx="2527399" cy="369332"/>
          </a:xfrm>
        </p:spPr>
        <p:txBody>
          <a:bodyPr/>
          <a:lstStyle/>
          <a:p>
            <a:r>
              <a:rPr lang="en-US" dirty="0"/>
              <a:t>Removing in-box dependencies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37431-E3A6-90CF-8588-D0EABB7C5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2833" y="5660033"/>
            <a:ext cx="779839" cy="307777"/>
          </a:xfrm>
        </p:spPr>
        <p:txBody>
          <a:bodyPr/>
          <a:lstStyle/>
          <a:p>
            <a:r>
              <a:rPr lang="en-US" dirty="0"/>
              <a:t>2020</a:t>
            </a:r>
            <a:br>
              <a:rPr lang="en-US" dirty="0"/>
            </a:br>
            <a:r>
              <a:rPr lang="en-US" dirty="0"/>
              <a:t>.NET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F787C-0450-A41C-9CB0-F2F6B8C72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07237" y="5660033"/>
            <a:ext cx="779839" cy="307777"/>
          </a:xfrm>
        </p:spPr>
        <p:txBody>
          <a:bodyPr/>
          <a:lstStyle/>
          <a:p>
            <a:r>
              <a:rPr lang="en-US" dirty="0"/>
              <a:t>2022</a:t>
            </a:r>
            <a:br>
              <a:rPr lang="en-US" dirty="0"/>
            </a:br>
            <a:r>
              <a:rPr lang="en-US" dirty="0"/>
              <a:t>.NET 7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1B609D-F7B6-7FC6-DE85-482B4005A6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36" y="5660033"/>
            <a:ext cx="779839" cy="307777"/>
          </a:xfrm>
        </p:spPr>
        <p:txBody>
          <a:bodyPr/>
          <a:lstStyle/>
          <a:p>
            <a:r>
              <a:rPr lang="en-US" dirty="0"/>
              <a:t>2023</a:t>
            </a:r>
            <a:br>
              <a:rPr lang="en-US" dirty="0"/>
            </a:br>
            <a:r>
              <a:rPr lang="en-US" dirty="0"/>
              <a:t>.NET 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2F9143-549C-985E-3994-D6D670699B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97129" y="5660033"/>
            <a:ext cx="779839" cy="307777"/>
          </a:xfrm>
        </p:spPr>
        <p:txBody>
          <a:bodyPr/>
          <a:lstStyle/>
          <a:p>
            <a:r>
              <a:rPr lang="en-US" dirty="0"/>
              <a:t>Feb 2024</a:t>
            </a:r>
            <a:br>
              <a:rPr lang="en-US" dirty="0"/>
            </a:br>
            <a:r>
              <a:rPr lang="en-US" dirty="0"/>
              <a:t>.NET 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E25E4-6462-EE1F-BDB2-42D977A790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7529" y="5660033"/>
            <a:ext cx="779839" cy="307777"/>
          </a:xfrm>
        </p:spPr>
        <p:txBody>
          <a:bodyPr/>
          <a:lstStyle/>
          <a:p>
            <a:r>
              <a:rPr lang="en-US" dirty="0"/>
              <a:t>Aug 2024</a:t>
            </a:r>
            <a:br>
              <a:rPr lang="en-US" dirty="0"/>
            </a:br>
            <a:r>
              <a:rPr lang="en-US" dirty="0"/>
              <a:t>.NET 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C490C6-A7EE-3D85-BF2B-7C195B914E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308" y="3505037"/>
            <a:ext cx="2896353" cy="369332"/>
          </a:xfrm>
        </p:spPr>
        <p:txBody>
          <a:bodyPr/>
          <a:lstStyle/>
          <a:p>
            <a:r>
              <a:rPr lang="en-US" dirty="0"/>
              <a:t>Obsoleted and throws by default *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E908E0-1E29-0A5F-4656-196C9EBF0D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Removal announced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0CCE3B-2C21-7526-302C-0FD44F5933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Removal complete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418D4D-E85D-FD97-F4CF-3E836DB8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BinaryFormatter Deprecation Timeline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028BC66-2BF9-0C14-82DE-84F43DB9A459}"/>
              </a:ext>
            </a:extLst>
          </p:cNvPr>
          <p:cNvSpPr txBox="1">
            <a:spLocks/>
          </p:cNvSpPr>
          <p:nvPr/>
        </p:nvSpPr>
        <p:spPr>
          <a:xfrm>
            <a:off x="114099" y="6560772"/>
            <a:ext cx="4378388" cy="1615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0" dirty="0"/>
              <a:t>* Except WinForms and WPF projects</a:t>
            </a:r>
          </a:p>
        </p:txBody>
      </p:sp>
    </p:spTree>
    <p:extLst>
      <p:ext uri="{BB962C8B-B14F-4D97-AF65-F5344CB8AC3E}">
        <p14:creationId xmlns:p14="http://schemas.microsoft.com/office/powerpoint/2010/main" val="149496227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EEE7-A2E2-35EB-19B7-3839D900C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3223E6-AAC8-E2B6-8180-85C00801A9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Implementation removed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FA022-31E4-1762-A7C0-4C1C5644C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Using BinaryFormatter may lead to vulnerabilities including remote code execution and denial of service attacks.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03570-512A-2F61-E7A0-3F0112787B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276999"/>
          </a:xfrm>
        </p:spPr>
        <p:txBody>
          <a:bodyPr/>
          <a:lstStyle/>
          <a:p>
            <a:r>
              <a:rPr lang="en-US" dirty="0"/>
              <a:t>Embedded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CC5D4-A6B2-6FA2-2EDF-65A56B8CC8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5539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We now handle designer related embedded resource serialization without needing to </a:t>
            </a:r>
            <a:r>
              <a:rPr lang="en-US">
                <a:latin typeface="Open Sans"/>
                <a:ea typeface="Open Sans"/>
                <a:cs typeface="Open Sans"/>
              </a:rPr>
              <a:t>enable the BinaryFormatter.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0D5E5B-892E-26D8-0291-C09CF15C90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Disabled for all workloads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E26780-83C0-9841-5F9E-B110F134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 dirty="0"/>
              <a:t>If you must fall back to BinaryFormatter usage in your applications, you will need to both reference the package and enable it in your configuration.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7A8C1B-9D67-C8A1-ABCB-6580F996A9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New analyzers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4808-B049-9602-DCB5-EC014C93DF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 dirty="0"/>
              <a:t>In .NET 9 we’ve introduced analyzers to help you identify when your custom controls may inadvertently use BinaryFormatter and help you resolve it. More support will be 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1790A39-C6B5-868E-FD35-7CBDB8042D92}"/>
              </a:ext>
            </a:extLst>
          </p:cNvPr>
          <p:cNvSpPr txBox="1"/>
          <p:nvPr/>
        </p:nvSpPr>
        <p:spPr>
          <a:xfrm>
            <a:off x="8360923" y="6149574"/>
            <a:ext cx="3644837" cy="501748"/>
          </a:xfrm>
          <a:prstGeom prst="flowChartAlternateProcess">
            <a:avLst/>
          </a:prstGeom>
          <a:gradFill flip="none" rotWithShape="1">
            <a:gsLst>
              <a:gs pos="1000">
                <a:schemeClr val="accent2">
                  <a:lumMod val="75000"/>
                </a:schemeClr>
              </a:gs>
              <a:gs pos="21000">
                <a:srgbClr val="991AB1"/>
              </a:gs>
              <a:gs pos="83000">
                <a:schemeClr val="accent1">
                  <a:lumMod val="5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0" rIns="0" bIns="0" rtlCol="0" anchor="ctr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http://aka.ms/binaryformatter-migration-guide</a:t>
            </a:r>
          </a:p>
        </p:txBody>
      </p:sp>
    </p:spTree>
    <p:extLst>
      <p:ext uri="{BB962C8B-B14F-4D97-AF65-F5344CB8AC3E}">
        <p14:creationId xmlns:p14="http://schemas.microsoft.com/office/powerpoint/2010/main" val="38992488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670f2bc3-833b-4a76-b13f-f7d6db0b8f4d" xsi:nil="true"/>
    <lcf76f155ced4ddcb4097134ff3c332f xmlns="670f2bc3-833b-4a76-b13f-f7d6db0b8f4d">
      <Terms xmlns="http://schemas.microsoft.com/office/infopath/2007/PartnerControls"/>
    </lcf76f155ced4ddcb4097134ff3c332f>
    <OneNoteFluid_FileOrder xmlns="670f2bc3-833b-4a76-b13f-f7d6db0b8f4d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3F0DE61C01647AADD57BC023588A4" ma:contentTypeVersion="24" ma:contentTypeDescription="Create a new document." ma:contentTypeScope="" ma:versionID="b51643e305582d012ea1af35f309b139">
  <xsd:schema xmlns:xsd="http://www.w3.org/2001/XMLSchema" xmlns:xs="http://www.w3.org/2001/XMLSchema" xmlns:p="http://schemas.microsoft.com/office/2006/metadata/properties" xmlns:ns1="http://schemas.microsoft.com/sharepoint/v3" xmlns:ns2="80b0474e-37b4-4751-81bc-12d5121181de" xmlns:ns3="670f2bc3-833b-4a76-b13f-f7d6db0b8f4d" xmlns:ns4="230e9df3-be65-4c73-a93b-d1236ebd677e" targetNamespace="http://schemas.microsoft.com/office/2006/metadata/properties" ma:root="true" ma:fieldsID="ce7236107d75fa4faeb279c61ed688e4" ns1:_="" ns2:_="" ns3:_="" ns4:_="">
    <xsd:import namespace="http://schemas.microsoft.com/sharepoint/v3"/>
    <xsd:import namespace="80b0474e-37b4-4751-81bc-12d5121181de"/>
    <xsd:import namespace="670f2bc3-833b-4a76-b13f-f7d6db0b8f4d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LastSharedByUser" minOccurs="0"/>
                <xsd:element ref="ns2:LastSharedBy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OneNoteFluid_FileOrder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b0474e-37b4-4751-81bc-12d5121181d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f2bc3-833b-4a76-b13f-f7d6db0b8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c5a144f9-34af-47af-b381-872aae4b9a53}" ma:internalName="TaxCatchAll" ma:showField="CatchAllData" ma:web="80b0474e-37b4-4751-81bc-12d5121181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DA25B9-6E62-46B5-B1D2-0873B522AE53}">
  <ds:schemaRefs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230e9df3-be65-4c73-a93b-d1236ebd677e"/>
    <ds:schemaRef ds:uri="670f2bc3-833b-4a76-b13f-f7d6db0b8f4d"/>
    <ds:schemaRef ds:uri="80b0474e-37b4-4751-81bc-12d5121181d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36BED2-3397-4DBE-BFFA-57063414B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b0474e-37b4-4751-81bc-12d5121181de"/>
    <ds:schemaRef ds:uri="670f2bc3-833b-4a76-b13f-f7d6db0b8f4d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2669</Words>
  <Application>Microsoft Office PowerPoint</Application>
  <PresentationFormat>Widescreen</PresentationFormat>
  <Paragraphs>328</Paragraphs>
  <Slides>55</Slides>
  <Notes>4</Notes>
  <HiddenSlides>39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Segoe UI</vt:lpstr>
      <vt:lpstr>Arial</vt:lpstr>
      <vt:lpstr>Open Sans</vt:lpstr>
      <vt:lpstr>Calibri</vt:lpstr>
      <vt:lpstr>Wingdings</vt:lpstr>
      <vt:lpstr>Open Sans SemiBold</vt:lpstr>
      <vt:lpstr>Segoe Sans Text</vt:lpstr>
      <vt:lpstr>Azure 2023 Template</vt:lpstr>
      <vt:lpstr>Modern WinForms Development with .NET 9</vt:lpstr>
      <vt:lpstr>Agenda</vt:lpstr>
      <vt:lpstr>01</vt:lpstr>
      <vt:lpstr>WinForms in 2024</vt:lpstr>
      <vt:lpstr>Demo: WinForms gets a glow-up</vt:lpstr>
      <vt:lpstr>02</vt:lpstr>
      <vt:lpstr>BinaryFormatter is unsafe</vt:lpstr>
      <vt:lpstr>BinaryFormatter Deprecation Timeline</vt:lpstr>
      <vt:lpstr>PowerPoint Presentation</vt:lpstr>
      <vt:lpstr>Demo: BinaryFormatter removal and WinForms</vt:lpstr>
      <vt:lpstr>03</vt:lpstr>
      <vt:lpstr>04</vt:lpstr>
      <vt:lpstr>Experimental features in WinForms .NET 9</vt:lpstr>
      <vt:lpstr>Resources</vt:lpstr>
      <vt:lpstr>Get .NET 9</vt:lpstr>
      <vt:lpstr>Thank you</vt:lpstr>
      <vt:lpstr>Resources</vt:lpstr>
      <vt:lpstr>Lorem ipsum dolor sit amet</vt:lpstr>
      <vt:lpstr>PowerPoint Presentation</vt:lpstr>
      <vt:lpstr>Lorem ipsum dolor sit amet</vt:lpstr>
      <vt:lpstr>Lorem ipsum dolor sit</vt:lpstr>
      <vt:lpstr>Lorem ipsum dolor sit amet</vt:lpstr>
      <vt:lpstr>Lorem ipsum dolor sit amet</vt:lpstr>
      <vt:lpstr>PowerPoint Presentation</vt:lpstr>
      <vt:lpstr>Lorem ipsum dolor sit amet</vt:lpstr>
      <vt:lpstr>Lorem ipsum dolor sit amet, consectetur adipiscing elit</vt:lpstr>
      <vt:lpstr>Lorem ipsum dolor sit amet</vt:lpstr>
      <vt:lpstr>Lorem ipsum dolor sit amet</vt:lpstr>
      <vt:lpstr>Demo: Demo title here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2024-11-13T22:09:11Z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0x010100F523F0DE61C01647AADD57BC023588A4</vt:lpwstr>
  </property>
  <property fmtid="{D5CDD505-2E9C-101B-9397-08002B2CF9AE}" pid="3" name="MediaServiceImageTags">
    <vt:lpwstr/>
  </property>
</Properties>
</file>